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5143500" cx="9144000"/>
  <p:notesSz cx="6858000" cy="9144000"/>
  <p:embeddedFontLst>
    <p:embeddedFont>
      <p:font typeface="Roboto Medium"/>
      <p:regular r:id="rId7"/>
      <p:bold r:id="rId8"/>
      <p:italic r:id="rId9"/>
      <p:boldItalic r:id="rId10"/>
    </p:embeddedFont>
    <p:embeddedFont>
      <p:font typeface="Roboto"/>
      <p:regular r:id="rId11"/>
      <p:bold r:id="rId12"/>
      <p:italic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Roboto-regular.fntdata"/><Relationship Id="rId10" Type="http://schemas.openxmlformats.org/officeDocument/2006/relationships/font" Target="fonts/RobotoMedium-boldItalic.fntdata"/><Relationship Id="rId13" Type="http://schemas.openxmlformats.org/officeDocument/2006/relationships/font" Target="fonts/Roboto-italic.fntdata"/><Relationship Id="rId12" Type="http://schemas.openxmlformats.org/officeDocument/2006/relationships/font" Target="fonts/Roboto-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RobotoMedium-italic.fntdata"/><Relationship Id="rId14" Type="http://schemas.openxmlformats.org/officeDocument/2006/relationships/font" Target="fonts/Robo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RobotoMedium-regular.fntdata"/><Relationship Id="rId8" Type="http://schemas.openxmlformats.org/officeDocument/2006/relationships/font" Target="fonts/RobotoMedium-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hyperlink" Target="https://unsplash.com/@cdc?utm_source=unsplash&amp;utm_medium=referral&amp;utm_content=creditCopyText" TargetMode="External"/><Relationship Id="rId5" Type="http://schemas.openxmlformats.org/officeDocument/2006/relationships/hyperlink" Target="https://unsplash.com/@cdc?utm_source=unsplash&amp;utm_medium=referral&amp;utm_content=creditCopyText" TargetMode="External"/><Relationship Id="rId6" Type="http://schemas.openxmlformats.org/officeDocument/2006/relationships/hyperlink" Target="https://unsplash.com/s/photos/research?utm_source=unsplash&amp;utm_medium=referral&amp;utm_content=creditCopyText" TargetMode="External"/><Relationship Id="rId7" Type="http://schemas.openxmlformats.org/officeDocument/2006/relationships/hyperlink" Target="https://unsplash.com/s/photos/research?utm_source=unsplash&amp;utm_medium=referral&amp;utm_content=creditCopyText"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3" name="Shape 53"/>
        <p:cNvGrpSpPr/>
        <p:nvPr/>
      </p:nvGrpSpPr>
      <p:grpSpPr>
        <a:xfrm>
          <a:off x="0" y="0"/>
          <a:ext cx="0" cy="0"/>
          <a:chOff x="0" y="0"/>
          <a:chExt cx="0" cy="0"/>
        </a:xfrm>
      </p:grpSpPr>
      <p:sp>
        <p:nvSpPr>
          <p:cNvPr id="54" name="Google Shape;54;p13"/>
          <p:cNvSpPr txBox="1"/>
          <p:nvPr/>
        </p:nvSpPr>
        <p:spPr>
          <a:xfrm>
            <a:off x="-75" y="0"/>
            <a:ext cx="9144000" cy="920400"/>
          </a:xfrm>
          <a:prstGeom prst="rect">
            <a:avLst/>
          </a:prstGeom>
          <a:solidFill>
            <a:srgbClr val="431259"/>
          </a:solid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rgbClr val="FFFFFF"/>
                </a:solidFill>
                <a:latin typeface="Roboto Medium"/>
                <a:ea typeface="Roboto Medium"/>
                <a:cs typeface="Roboto Medium"/>
                <a:sym typeface="Roboto Medium"/>
              </a:rPr>
              <a:t>   </a:t>
            </a:r>
            <a:endParaRPr>
              <a:solidFill>
                <a:srgbClr val="FFFFFF"/>
              </a:solidFill>
              <a:latin typeface="Roboto Medium"/>
              <a:ea typeface="Roboto Medium"/>
              <a:cs typeface="Roboto Medium"/>
              <a:sym typeface="Roboto Medium"/>
            </a:endParaRPr>
          </a:p>
          <a:p>
            <a:pPr indent="0" lvl="0" marL="0" rtl="0" algn="l">
              <a:lnSpc>
                <a:spcPct val="115000"/>
              </a:lnSpc>
              <a:spcBef>
                <a:spcPts val="0"/>
              </a:spcBef>
              <a:spcAft>
                <a:spcPts val="0"/>
              </a:spcAft>
              <a:buClr>
                <a:schemeClr val="dk1"/>
              </a:buClr>
              <a:buSzPts val="1100"/>
              <a:buFont typeface="Arial"/>
              <a:buNone/>
            </a:pPr>
            <a:r>
              <a:rPr lang="en">
                <a:solidFill>
                  <a:srgbClr val="FFFFFF"/>
                </a:solidFill>
                <a:latin typeface="Roboto Medium"/>
                <a:ea typeface="Roboto Medium"/>
                <a:cs typeface="Roboto Medium"/>
                <a:sym typeface="Roboto Medium"/>
              </a:rPr>
              <a:t>The Title Should Summarize The Project As A Whole With Emphasis On The Results</a:t>
            </a:r>
            <a:endParaRPr>
              <a:solidFill>
                <a:srgbClr val="FFFFFF"/>
              </a:solidFill>
              <a:latin typeface="Roboto Medium"/>
              <a:ea typeface="Roboto Medium"/>
              <a:cs typeface="Roboto Medium"/>
              <a:sym typeface="Roboto Medium"/>
            </a:endParaRPr>
          </a:p>
          <a:p>
            <a:pPr indent="0" lvl="0" marL="0" rtl="0" algn="l">
              <a:lnSpc>
                <a:spcPct val="115000"/>
              </a:lnSpc>
              <a:spcBef>
                <a:spcPts val="0"/>
              </a:spcBef>
              <a:spcAft>
                <a:spcPts val="0"/>
              </a:spcAft>
              <a:buClr>
                <a:schemeClr val="dk1"/>
              </a:buClr>
              <a:buSzPts val="1100"/>
              <a:buFont typeface="Arial"/>
              <a:buNone/>
            </a:pPr>
            <a:r>
              <a:rPr lang="en" sz="1200">
                <a:solidFill>
                  <a:srgbClr val="FFFFFF"/>
                </a:solidFill>
                <a:latin typeface="Roboto Medium"/>
                <a:ea typeface="Roboto Medium"/>
                <a:cs typeface="Roboto Medium"/>
                <a:sym typeface="Roboto Medium"/>
              </a:rPr>
              <a:t>    An author line should follow your title with names and the department</a:t>
            </a:r>
            <a:endParaRPr sz="1200">
              <a:solidFill>
                <a:srgbClr val="FFFFFF"/>
              </a:solidFill>
              <a:latin typeface="Roboto Medium"/>
              <a:ea typeface="Roboto Medium"/>
              <a:cs typeface="Roboto Medium"/>
              <a:sym typeface="Roboto Medium"/>
            </a:endParaRPr>
          </a:p>
          <a:p>
            <a:pPr indent="0" lvl="0" marL="0" rtl="0" algn="l">
              <a:spcBef>
                <a:spcPts val="0"/>
              </a:spcBef>
              <a:spcAft>
                <a:spcPts val="0"/>
              </a:spcAft>
              <a:buNone/>
            </a:pPr>
            <a:r>
              <a:t/>
            </a:r>
            <a:endParaRPr/>
          </a:p>
        </p:txBody>
      </p:sp>
      <p:sp>
        <p:nvSpPr>
          <p:cNvPr id="55" name="Google Shape;55;p13"/>
          <p:cNvSpPr txBox="1"/>
          <p:nvPr/>
        </p:nvSpPr>
        <p:spPr>
          <a:xfrm>
            <a:off x="144175" y="984425"/>
            <a:ext cx="1248000" cy="26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431259"/>
                </a:solidFill>
                <a:latin typeface="Roboto Medium"/>
                <a:ea typeface="Roboto Medium"/>
                <a:cs typeface="Roboto Medium"/>
                <a:sym typeface="Roboto Medium"/>
              </a:rPr>
              <a:t>ABSTRACT:</a:t>
            </a:r>
            <a:endParaRPr sz="1200">
              <a:solidFill>
                <a:srgbClr val="431259"/>
              </a:solidFill>
              <a:latin typeface="Roboto Medium"/>
              <a:ea typeface="Roboto Medium"/>
              <a:cs typeface="Roboto Medium"/>
              <a:sym typeface="Roboto Medium"/>
            </a:endParaRPr>
          </a:p>
        </p:txBody>
      </p:sp>
      <p:sp>
        <p:nvSpPr>
          <p:cNvPr id="56" name="Google Shape;56;p13"/>
          <p:cNvSpPr txBox="1"/>
          <p:nvPr/>
        </p:nvSpPr>
        <p:spPr>
          <a:xfrm>
            <a:off x="144175" y="1248425"/>
            <a:ext cx="1759800" cy="1471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000">
                <a:latin typeface="Roboto"/>
                <a:ea typeface="Roboto"/>
                <a:cs typeface="Roboto"/>
                <a:sym typeface="Roboto"/>
              </a:rPr>
              <a:t>An abstract summarizes the entire research project.  The abstract should not repeat what is stated in other sections, but should encapsulate critical features of all the other poster elements.</a:t>
            </a:r>
            <a:r>
              <a:rPr lang="en">
                <a:latin typeface="Roboto"/>
                <a:ea typeface="Roboto"/>
                <a:cs typeface="Roboto"/>
                <a:sym typeface="Roboto"/>
              </a:rPr>
              <a:t> </a:t>
            </a:r>
            <a:endParaRPr>
              <a:latin typeface="Roboto"/>
              <a:ea typeface="Roboto"/>
              <a:cs typeface="Roboto"/>
              <a:sym typeface="Roboto"/>
            </a:endParaRPr>
          </a:p>
        </p:txBody>
      </p:sp>
      <p:sp>
        <p:nvSpPr>
          <p:cNvPr id="57" name="Google Shape;57;p13"/>
          <p:cNvSpPr txBox="1"/>
          <p:nvPr/>
        </p:nvSpPr>
        <p:spPr>
          <a:xfrm>
            <a:off x="104325" y="2796288"/>
            <a:ext cx="1560000" cy="26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431259"/>
                </a:solidFill>
                <a:latin typeface="Roboto Medium"/>
                <a:ea typeface="Roboto Medium"/>
                <a:cs typeface="Roboto Medium"/>
                <a:sym typeface="Roboto Medium"/>
              </a:rPr>
              <a:t>INTRODUCTION:</a:t>
            </a:r>
            <a:endParaRPr sz="1200">
              <a:solidFill>
                <a:srgbClr val="431259"/>
              </a:solidFill>
              <a:latin typeface="Roboto Medium"/>
              <a:ea typeface="Roboto Medium"/>
              <a:cs typeface="Roboto Medium"/>
              <a:sym typeface="Roboto Medium"/>
            </a:endParaRPr>
          </a:p>
        </p:txBody>
      </p:sp>
      <p:sp>
        <p:nvSpPr>
          <p:cNvPr id="58" name="Google Shape;58;p13"/>
          <p:cNvSpPr txBox="1"/>
          <p:nvPr/>
        </p:nvSpPr>
        <p:spPr>
          <a:xfrm>
            <a:off x="104325" y="3072300"/>
            <a:ext cx="1927800" cy="1607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000">
                <a:latin typeface="Roboto"/>
                <a:ea typeface="Roboto"/>
                <a:cs typeface="Roboto"/>
                <a:sym typeface="Roboto"/>
              </a:rPr>
              <a:t>The introduction clearly defines the research question as well as the rationale for the study. Relevant background information provides a context for the study and reports important trends, findings, and natural history information gleaned from other sources (primary literature, web, texts, etc.).</a:t>
            </a:r>
            <a:endParaRPr sz="1000">
              <a:latin typeface="Roboto"/>
              <a:ea typeface="Roboto"/>
              <a:cs typeface="Roboto"/>
              <a:sym typeface="Roboto"/>
            </a:endParaRPr>
          </a:p>
        </p:txBody>
      </p:sp>
      <p:cxnSp>
        <p:nvCxnSpPr>
          <p:cNvPr id="59" name="Google Shape;59;p13"/>
          <p:cNvCxnSpPr/>
          <p:nvPr/>
        </p:nvCxnSpPr>
        <p:spPr>
          <a:xfrm>
            <a:off x="2122000" y="1128450"/>
            <a:ext cx="0" cy="3735600"/>
          </a:xfrm>
          <a:prstGeom prst="straightConnector1">
            <a:avLst/>
          </a:prstGeom>
          <a:noFill/>
          <a:ln cap="flat" cmpd="sng" w="19050">
            <a:solidFill>
              <a:srgbClr val="88498F"/>
            </a:solidFill>
            <a:prstDash val="solid"/>
            <a:round/>
            <a:headEnd len="med" w="med" type="none"/>
            <a:tailEnd len="med" w="med" type="none"/>
          </a:ln>
        </p:spPr>
      </p:cxnSp>
      <p:sp>
        <p:nvSpPr>
          <p:cNvPr id="60" name="Google Shape;60;p13"/>
          <p:cNvSpPr txBox="1"/>
          <p:nvPr/>
        </p:nvSpPr>
        <p:spPr>
          <a:xfrm>
            <a:off x="2219475" y="956463"/>
            <a:ext cx="1200000" cy="20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431259"/>
                </a:solidFill>
                <a:latin typeface="Roboto Medium"/>
                <a:ea typeface="Roboto Medium"/>
                <a:cs typeface="Roboto Medium"/>
                <a:sym typeface="Roboto Medium"/>
              </a:rPr>
              <a:t>METHODS:</a:t>
            </a:r>
            <a:endParaRPr sz="1200">
              <a:solidFill>
                <a:srgbClr val="431259"/>
              </a:solidFill>
              <a:latin typeface="Roboto Medium"/>
              <a:ea typeface="Roboto Medium"/>
              <a:cs typeface="Roboto Medium"/>
              <a:sym typeface="Roboto Medium"/>
            </a:endParaRPr>
          </a:p>
        </p:txBody>
      </p:sp>
      <p:cxnSp>
        <p:nvCxnSpPr>
          <p:cNvPr id="61" name="Google Shape;61;p13"/>
          <p:cNvCxnSpPr/>
          <p:nvPr/>
        </p:nvCxnSpPr>
        <p:spPr>
          <a:xfrm>
            <a:off x="6775825" y="1158550"/>
            <a:ext cx="0" cy="3735600"/>
          </a:xfrm>
          <a:prstGeom prst="straightConnector1">
            <a:avLst/>
          </a:prstGeom>
          <a:noFill/>
          <a:ln cap="flat" cmpd="sng" w="19050">
            <a:solidFill>
              <a:srgbClr val="88498F"/>
            </a:solidFill>
            <a:prstDash val="solid"/>
            <a:round/>
            <a:headEnd len="med" w="med" type="none"/>
            <a:tailEnd len="med" w="med" type="none"/>
          </a:ln>
        </p:spPr>
      </p:cxnSp>
      <p:sp>
        <p:nvSpPr>
          <p:cNvPr id="62" name="Google Shape;62;p13"/>
          <p:cNvSpPr txBox="1"/>
          <p:nvPr/>
        </p:nvSpPr>
        <p:spPr>
          <a:xfrm>
            <a:off x="2243625" y="2796300"/>
            <a:ext cx="1151700" cy="20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431259"/>
                </a:solidFill>
                <a:latin typeface="Roboto Medium"/>
                <a:ea typeface="Roboto Medium"/>
                <a:cs typeface="Roboto Medium"/>
                <a:sym typeface="Roboto Medium"/>
              </a:rPr>
              <a:t>RESULTS:</a:t>
            </a:r>
            <a:endParaRPr sz="1200">
              <a:solidFill>
                <a:srgbClr val="431259"/>
              </a:solidFill>
              <a:latin typeface="Roboto Medium"/>
              <a:ea typeface="Roboto Medium"/>
              <a:cs typeface="Roboto Medium"/>
              <a:sym typeface="Roboto Medium"/>
            </a:endParaRPr>
          </a:p>
        </p:txBody>
      </p:sp>
      <p:sp>
        <p:nvSpPr>
          <p:cNvPr id="63" name="Google Shape;63;p13"/>
          <p:cNvSpPr txBox="1"/>
          <p:nvPr/>
        </p:nvSpPr>
        <p:spPr>
          <a:xfrm>
            <a:off x="6845625" y="984425"/>
            <a:ext cx="2184300" cy="356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431259"/>
                </a:solidFill>
                <a:latin typeface="Roboto Medium"/>
                <a:ea typeface="Roboto Medium"/>
                <a:cs typeface="Roboto Medium"/>
                <a:sym typeface="Roboto Medium"/>
              </a:rPr>
              <a:t>CONCLUSION &amp; DISCUSSION:</a:t>
            </a:r>
            <a:endParaRPr sz="1200">
              <a:solidFill>
                <a:srgbClr val="431259"/>
              </a:solidFill>
              <a:latin typeface="Roboto Medium"/>
              <a:ea typeface="Roboto Medium"/>
              <a:cs typeface="Roboto Medium"/>
              <a:sym typeface="Roboto Medium"/>
            </a:endParaRPr>
          </a:p>
        </p:txBody>
      </p:sp>
      <p:sp>
        <p:nvSpPr>
          <p:cNvPr id="64" name="Google Shape;64;p13"/>
          <p:cNvSpPr txBox="1"/>
          <p:nvPr/>
        </p:nvSpPr>
        <p:spPr>
          <a:xfrm>
            <a:off x="6845625" y="1404550"/>
            <a:ext cx="2129400" cy="1143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000">
                <a:latin typeface="Roboto"/>
                <a:ea typeface="Roboto"/>
                <a:cs typeface="Roboto"/>
                <a:sym typeface="Roboto"/>
              </a:rPr>
              <a:t>Major findings are clearly and concisely summarized with reference to the original purpose of the experiment. Conclusions are logical and consistent with the  data presented. Where appropriate, authors may offer alternative interpretations of data and/or critically evaluate the effectiveness or limitations of their methods. Suggestions for future studies are noted that  expand understanding of the question tested.</a:t>
            </a:r>
            <a:endParaRPr sz="1000">
              <a:latin typeface="Roboto"/>
              <a:ea typeface="Roboto"/>
              <a:cs typeface="Roboto"/>
              <a:sym typeface="Roboto"/>
            </a:endParaRPr>
          </a:p>
        </p:txBody>
      </p:sp>
      <p:sp>
        <p:nvSpPr>
          <p:cNvPr id="65" name="Google Shape;65;p13"/>
          <p:cNvSpPr/>
          <p:nvPr/>
        </p:nvSpPr>
        <p:spPr>
          <a:xfrm>
            <a:off x="4069628" y="3025213"/>
            <a:ext cx="668700" cy="192300"/>
          </a:xfrm>
          <a:prstGeom prst="roundRect">
            <a:avLst>
              <a:gd fmla="val 50000" name="adj"/>
            </a:avLst>
          </a:prstGeom>
          <a:solidFill>
            <a:srgbClr val="08563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800">
                <a:solidFill>
                  <a:srgbClr val="FFFFFF"/>
                </a:solidFill>
                <a:latin typeface="Roboto"/>
                <a:ea typeface="Roboto"/>
                <a:cs typeface="Roboto"/>
                <a:sym typeface="Roboto"/>
              </a:rPr>
              <a:t>Researce</a:t>
            </a:r>
            <a:endParaRPr sz="1200">
              <a:solidFill>
                <a:srgbClr val="FFFFFF"/>
              </a:solidFill>
            </a:endParaRPr>
          </a:p>
        </p:txBody>
      </p:sp>
      <p:sp>
        <p:nvSpPr>
          <p:cNvPr id="66" name="Google Shape;66;p13"/>
          <p:cNvSpPr/>
          <p:nvPr/>
        </p:nvSpPr>
        <p:spPr>
          <a:xfrm>
            <a:off x="4839634" y="3416539"/>
            <a:ext cx="668700" cy="192300"/>
          </a:xfrm>
          <a:prstGeom prst="roundRect">
            <a:avLst>
              <a:gd fmla="val 50000" name="adj"/>
            </a:avLst>
          </a:prstGeom>
          <a:solidFill>
            <a:srgbClr val="0B7743"/>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800">
              <a:solidFill>
                <a:schemeClr val="lt1"/>
              </a:solidFill>
              <a:latin typeface="Roboto"/>
              <a:ea typeface="Roboto"/>
              <a:cs typeface="Roboto"/>
              <a:sym typeface="Roboto"/>
            </a:endParaRPr>
          </a:p>
          <a:p>
            <a:pPr indent="0" lvl="0" marL="0" rtl="0" algn="ctr">
              <a:spcBef>
                <a:spcPts val="0"/>
              </a:spcBef>
              <a:spcAft>
                <a:spcPts val="0"/>
              </a:spcAft>
              <a:buNone/>
            </a:pPr>
            <a:r>
              <a:rPr lang="en" sz="800">
                <a:solidFill>
                  <a:schemeClr val="lt1"/>
                </a:solidFill>
                <a:latin typeface="Roboto"/>
                <a:ea typeface="Roboto"/>
                <a:cs typeface="Roboto"/>
                <a:sym typeface="Roboto"/>
              </a:rPr>
              <a:t>Results</a:t>
            </a:r>
            <a:endParaRPr sz="800">
              <a:solidFill>
                <a:schemeClr val="lt1"/>
              </a:solidFill>
            </a:endParaRPr>
          </a:p>
          <a:p>
            <a:pPr indent="0" lvl="0" marL="0" rtl="0" algn="ctr">
              <a:spcBef>
                <a:spcPts val="0"/>
              </a:spcBef>
              <a:spcAft>
                <a:spcPts val="0"/>
              </a:spcAft>
              <a:buNone/>
            </a:pPr>
            <a:r>
              <a:t/>
            </a:r>
            <a:endParaRPr sz="1000">
              <a:solidFill>
                <a:srgbClr val="FFFFFF"/>
              </a:solidFill>
              <a:latin typeface="Roboto"/>
              <a:ea typeface="Roboto"/>
              <a:cs typeface="Roboto"/>
              <a:sym typeface="Roboto"/>
            </a:endParaRPr>
          </a:p>
        </p:txBody>
      </p:sp>
      <p:sp>
        <p:nvSpPr>
          <p:cNvPr id="67" name="Google Shape;67;p13"/>
          <p:cNvSpPr/>
          <p:nvPr/>
        </p:nvSpPr>
        <p:spPr>
          <a:xfrm>
            <a:off x="3299622" y="3416539"/>
            <a:ext cx="668700" cy="192300"/>
          </a:xfrm>
          <a:prstGeom prst="roundRect">
            <a:avLst>
              <a:gd fmla="val 50000" name="adj"/>
            </a:avLst>
          </a:prstGeom>
          <a:solidFill>
            <a:srgbClr val="0B7743"/>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800">
                <a:solidFill>
                  <a:srgbClr val="FFFFFF"/>
                </a:solidFill>
                <a:latin typeface="Roboto"/>
                <a:ea typeface="Roboto"/>
                <a:cs typeface="Roboto"/>
                <a:sym typeface="Roboto"/>
              </a:rPr>
              <a:t>Results</a:t>
            </a:r>
            <a:endParaRPr sz="800">
              <a:solidFill>
                <a:srgbClr val="FFFFFF"/>
              </a:solidFill>
            </a:endParaRPr>
          </a:p>
        </p:txBody>
      </p:sp>
      <p:sp>
        <p:nvSpPr>
          <p:cNvPr id="68" name="Google Shape;68;p13"/>
          <p:cNvSpPr/>
          <p:nvPr/>
        </p:nvSpPr>
        <p:spPr>
          <a:xfrm>
            <a:off x="2931975" y="3807865"/>
            <a:ext cx="668700" cy="192300"/>
          </a:xfrm>
          <a:prstGeom prst="roundRect">
            <a:avLst>
              <a:gd fmla="val 50000" name="adj"/>
            </a:avLst>
          </a:prstGeom>
          <a:solidFill>
            <a:srgbClr val="0E9453"/>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800">
                <a:solidFill>
                  <a:schemeClr val="lt1"/>
                </a:solidFill>
                <a:latin typeface="Roboto"/>
                <a:ea typeface="Roboto"/>
                <a:cs typeface="Roboto"/>
                <a:sym typeface="Roboto"/>
              </a:rPr>
              <a:t>Results</a:t>
            </a:r>
            <a:endParaRPr sz="800">
              <a:solidFill>
                <a:schemeClr val="lt1"/>
              </a:solidFill>
            </a:endParaRPr>
          </a:p>
        </p:txBody>
      </p:sp>
      <p:sp>
        <p:nvSpPr>
          <p:cNvPr id="69" name="Google Shape;69;p13"/>
          <p:cNvSpPr/>
          <p:nvPr/>
        </p:nvSpPr>
        <p:spPr>
          <a:xfrm>
            <a:off x="3667270" y="3807865"/>
            <a:ext cx="668700" cy="192300"/>
          </a:xfrm>
          <a:prstGeom prst="roundRect">
            <a:avLst>
              <a:gd fmla="val 50000" name="adj"/>
            </a:avLst>
          </a:prstGeom>
          <a:solidFill>
            <a:srgbClr val="0E9453"/>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800">
                <a:solidFill>
                  <a:schemeClr val="lt1"/>
                </a:solidFill>
                <a:latin typeface="Roboto"/>
                <a:ea typeface="Roboto"/>
                <a:cs typeface="Roboto"/>
                <a:sym typeface="Roboto"/>
              </a:rPr>
              <a:t>Results</a:t>
            </a:r>
            <a:endParaRPr>
              <a:solidFill>
                <a:schemeClr val="lt1"/>
              </a:solidFill>
            </a:endParaRPr>
          </a:p>
        </p:txBody>
      </p:sp>
      <p:sp>
        <p:nvSpPr>
          <p:cNvPr id="70" name="Google Shape;70;p13"/>
          <p:cNvSpPr/>
          <p:nvPr/>
        </p:nvSpPr>
        <p:spPr>
          <a:xfrm>
            <a:off x="4471990" y="3807865"/>
            <a:ext cx="668700" cy="192300"/>
          </a:xfrm>
          <a:prstGeom prst="roundRect">
            <a:avLst>
              <a:gd fmla="val 50000" name="adj"/>
            </a:avLst>
          </a:prstGeom>
          <a:solidFill>
            <a:srgbClr val="0E9453"/>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800">
                <a:solidFill>
                  <a:schemeClr val="lt1"/>
                </a:solidFill>
                <a:latin typeface="Roboto"/>
                <a:ea typeface="Roboto"/>
                <a:cs typeface="Roboto"/>
                <a:sym typeface="Roboto"/>
              </a:rPr>
              <a:t>Results</a:t>
            </a:r>
            <a:endParaRPr>
              <a:solidFill>
                <a:srgbClr val="FFFFFF"/>
              </a:solidFill>
            </a:endParaRPr>
          </a:p>
        </p:txBody>
      </p:sp>
      <p:sp>
        <p:nvSpPr>
          <p:cNvPr id="71" name="Google Shape;71;p13"/>
          <p:cNvSpPr/>
          <p:nvPr/>
        </p:nvSpPr>
        <p:spPr>
          <a:xfrm>
            <a:off x="5207285" y="3807865"/>
            <a:ext cx="668700" cy="192300"/>
          </a:xfrm>
          <a:prstGeom prst="roundRect">
            <a:avLst>
              <a:gd fmla="val 50000" name="adj"/>
            </a:avLst>
          </a:prstGeom>
          <a:solidFill>
            <a:srgbClr val="0E9453"/>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800">
                <a:solidFill>
                  <a:schemeClr val="lt1"/>
                </a:solidFill>
                <a:latin typeface="Roboto"/>
                <a:ea typeface="Roboto"/>
                <a:cs typeface="Roboto"/>
                <a:sym typeface="Roboto"/>
              </a:rPr>
              <a:t>Results</a:t>
            </a:r>
            <a:endParaRPr>
              <a:solidFill>
                <a:srgbClr val="FFFFFF"/>
              </a:solidFill>
            </a:endParaRPr>
          </a:p>
        </p:txBody>
      </p:sp>
      <p:cxnSp>
        <p:nvCxnSpPr>
          <p:cNvPr id="72" name="Google Shape;72;p13"/>
          <p:cNvCxnSpPr>
            <a:stCxn id="65" idx="2"/>
            <a:endCxn id="66" idx="0"/>
          </p:cNvCxnSpPr>
          <p:nvPr/>
        </p:nvCxnSpPr>
        <p:spPr>
          <a:xfrm flipH="1" rot="-5400000">
            <a:off x="4689578" y="2931913"/>
            <a:ext cx="198900" cy="770100"/>
          </a:xfrm>
          <a:prstGeom prst="bentConnector3">
            <a:avLst>
              <a:gd fmla="val 49993" name="adj1"/>
            </a:avLst>
          </a:prstGeom>
          <a:noFill/>
          <a:ln cap="flat" cmpd="sng" w="9525">
            <a:solidFill>
              <a:srgbClr val="C2C2C2"/>
            </a:solidFill>
            <a:prstDash val="solid"/>
            <a:round/>
            <a:headEnd len="sm" w="sm" type="none"/>
            <a:tailEnd len="sm" w="sm" type="none"/>
          </a:ln>
        </p:spPr>
      </p:cxnSp>
      <p:cxnSp>
        <p:nvCxnSpPr>
          <p:cNvPr id="73" name="Google Shape;73;p13"/>
          <p:cNvCxnSpPr>
            <a:stCxn id="67" idx="0"/>
            <a:endCxn id="65" idx="2"/>
          </p:cNvCxnSpPr>
          <p:nvPr/>
        </p:nvCxnSpPr>
        <p:spPr>
          <a:xfrm rot="-5400000">
            <a:off x="3919572" y="2932039"/>
            <a:ext cx="198900" cy="770100"/>
          </a:xfrm>
          <a:prstGeom prst="bentConnector3">
            <a:avLst>
              <a:gd fmla="val 49993" name="adj1"/>
            </a:avLst>
          </a:prstGeom>
          <a:noFill/>
          <a:ln cap="flat" cmpd="sng" w="9525">
            <a:solidFill>
              <a:srgbClr val="C2C2C2"/>
            </a:solidFill>
            <a:prstDash val="solid"/>
            <a:round/>
            <a:headEnd len="sm" w="sm" type="none"/>
            <a:tailEnd len="sm" w="sm" type="none"/>
          </a:ln>
        </p:spPr>
      </p:cxnSp>
      <p:cxnSp>
        <p:nvCxnSpPr>
          <p:cNvPr id="74" name="Google Shape;74;p13"/>
          <p:cNvCxnSpPr>
            <a:stCxn id="67" idx="2"/>
            <a:endCxn id="69" idx="0"/>
          </p:cNvCxnSpPr>
          <p:nvPr/>
        </p:nvCxnSpPr>
        <p:spPr>
          <a:xfrm flipH="1" rot="-5400000">
            <a:off x="3718272" y="3524539"/>
            <a:ext cx="198900" cy="367500"/>
          </a:xfrm>
          <a:prstGeom prst="bentConnector3">
            <a:avLst>
              <a:gd fmla="val 49993" name="adj1"/>
            </a:avLst>
          </a:prstGeom>
          <a:noFill/>
          <a:ln cap="flat" cmpd="sng" w="9525">
            <a:solidFill>
              <a:srgbClr val="C2C2C2"/>
            </a:solidFill>
            <a:prstDash val="solid"/>
            <a:round/>
            <a:headEnd len="sm" w="sm" type="none"/>
            <a:tailEnd len="sm" w="sm" type="none"/>
          </a:ln>
        </p:spPr>
      </p:cxnSp>
      <p:cxnSp>
        <p:nvCxnSpPr>
          <p:cNvPr id="75" name="Google Shape;75;p13"/>
          <p:cNvCxnSpPr>
            <a:stCxn id="68" idx="0"/>
            <a:endCxn id="67" idx="2"/>
          </p:cNvCxnSpPr>
          <p:nvPr/>
        </p:nvCxnSpPr>
        <p:spPr>
          <a:xfrm rot="-5400000">
            <a:off x="3350625" y="3524665"/>
            <a:ext cx="198900" cy="367500"/>
          </a:xfrm>
          <a:prstGeom prst="bentConnector3">
            <a:avLst>
              <a:gd fmla="val 49993" name="adj1"/>
            </a:avLst>
          </a:prstGeom>
          <a:noFill/>
          <a:ln cap="flat" cmpd="sng" w="9525">
            <a:solidFill>
              <a:srgbClr val="C2C2C2"/>
            </a:solidFill>
            <a:prstDash val="solid"/>
            <a:round/>
            <a:headEnd len="sm" w="sm" type="none"/>
            <a:tailEnd len="sm" w="sm" type="none"/>
          </a:ln>
        </p:spPr>
      </p:cxnSp>
      <p:cxnSp>
        <p:nvCxnSpPr>
          <p:cNvPr id="76" name="Google Shape;76;p13"/>
          <p:cNvCxnSpPr>
            <a:stCxn id="66" idx="2"/>
            <a:endCxn id="71" idx="0"/>
          </p:cNvCxnSpPr>
          <p:nvPr/>
        </p:nvCxnSpPr>
        <p:spPr>
          <a:xfrm flipH="1" rot="-5400000">
            <a:off x="5258434" y="3524389"/>
            <a:ext cx="198900" cy="367800"/>
          </a:xfrm>
          <a:prstGeom prst="bentConnector3">
            <a:avLst>
              <a:gd fmla="val 49993" name="adj1"/>
            </a:avLst>
          </a:prstGeom>
          <a:noFill/>
          <a:ln cap="flat" cmpd="sng" w="9525">
            <a:solidFill>
              <a:srgbClr val="C2C2C2"/>
            </a:solidFill>
            <a:prstDash val="solid"/>
            <a:round/>
            <a:headEnd len="sm" w="sm" type="none"/>
            <a:tailEnd len="sm" w="sm" type="none"/>
          </a:ln>
        </p:spPr>
      </p:cxnSp>
      <p:cxnSp>
        <p:nvCxnSpPr>
          <p:cNvPr id="77" name="Google Shape;77;p13"/>
          <p:cNvCxnSpPr>
            <a:stCxn id="70" idx="0"/>
            <a:endCxn id="66" idx="2"/>
          </p:cNvCxnSpPr>
          <p:nvPr/>
        </p:nvCxnSpPr>
        <p:spPr>
          <a:xfrm rot="-5400000">
            <a:off x="4890640" y="3524665"/>
            <a:ext cx="198900" cy="367500"/>
          </a:xfrm>
          <a:prstGeom prst="bentConnector3">
            <a:avLst>
              <a:gd fmla="val 49993" name="adj1"/>
            </a:avLst>
          </a:prstGeom>
          <a:noFill/>
          <a:ln cap="flat" cmpd="sng" w="9525">
            <a:solidFill>
              <a:srgbClr val="C2C2C2"/>
            </a:solidFill>
            <a:prstDash val="solid"/>
            <a:round/>
            <a:headEnd len="sm" w="sm" type="none"/>
            <a:tailEnd len="sm" w="sm" type="none"/>
          </a:ln>
        </p:spPr>
      </p:cxnSp>
      <p:sp>
        <p:nvSpPr>
          <p:cNvPr id="78" name="Google Shape;78;p13"/>
          <p:cNvSpPr txBox="1"/>
          <p:nvPr/>
        </p:nvSpPr>
        <p:spPr>
          <a:xfrm>
            <a:off x="2275325" y="4021175"/>
            <a:ext cx="4257300" cy="704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000">
                <a:latin typeface="Roboto"/>
                <a:ea typeface="Roboto"/>
                <a:cs typeface="Roboto"/>
                <a:sym typeface="Roboto"/>
              </a:rPr>
              <a:t>Data is organized in clearly labeled tables, graphs, and figures that are appropriate to the type of data. Descriptive captions accompany all figures. Titles, legends, keys, and other descriptors contribute to organization and clarity of the data. If relevant, results may also include drawings and/or photographs that aid in data interpretation.</a:t>
            </a:r>
            <a:endParaRPr sz="1000">
              <a:latin typeface="Roboto"/>
              <a:ea typeface="Roboto"/>
              <a:cs typeface="Roboto"/>
              <a:sym typeface="Roboto"/>
            </a:endParaRPr>
          </a:p>
        </p:txBody>
      </p:sp>
      <p:grpSp>
        <p:nvGrpSpPr>
          <p:cNvPr id="79" name="Google Shape;79;p13"/>
          <p:cNvGrpSpPr/>
          <p:nvPr/>
        </p:nvGrpSpPr>
        <p:grpSpPr>
          <a:xfrm>
            <a:off x="2205394" y="1200425"/>
            <a:ext cx="4298756" cy="1669938"/>
            <a:chOff x="2205394" y="1200425"/>
            <a:chExt cx="4298756" cy="1669938"/>
          </a:xfrm>
        </p:grpSpPr>
        <p:sp>
          <p:nvSpPr>
            <p:cNvPr id="80" name="Google Shape;80;p13"/>
            <p:cNvSpPr txBox="1"/>
            <p:nvPr/>
          </p:nvSpPr>
          <p:spPr>
            <a:xfrm>
              <a:off x="2205394" y="1200425"/>
              <a:ext cx="2215800" cy="656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000">
                  <a:latin typeface="Roboto"/>
                  <a:ea typeface="Roboto"/>
                  <a:cs typeface="Roboto"/>
                  <a:sym typeface="Roboto"/>
                </a:rPr>
                <a:t>Answer the question: “What did the researchers do?”</a:t>
              </a:r>
              <a:endParaRPr sz="1000">
                <a:latin typeface="Roboto"/>
                <a:ea typeface="Roboto"/>
                <a:cs typeface="Roboto"/>
                <a:sym typeface="Roboto"/>
              </a:endParaRPr>
            </a:p>
            <a:p>
              <a:pPr indent="0" lvl="0" marL="0" rtl="0" algn="l">
                <a:spcBef>
                  <a:spcPts val="0"/>
                </a:spcBef>
                <a:spcAft>
                  <a:spcPts val="0"/>
                </a:spcAft>
                <a:buNone/>
              </a:pPr>
              <a:r>
                <a:rPr lang="en" sz="1000">
                  <a:latin typeface="Roboto"/>
                  <a:ea typeface="Roboto"/>
                  <a:cs typeface="Roboto"/>
                  <a:sym typeface="Roboto"/>
                </a:rPr>
                <a:t>Experimental methods are described in a concise paragraph or through an original representation that describes the flow and proper sequence of important aspects of the experimental protocol. This may be represented as a model, flowchart, or ordered bullet points. </a:t>
              </a:r>
              <a:endParaRPr sz="1000">
                <a:latin typeface="Roboto"/>
                <a:ea typeface="Roboto"/>
                <a:cs typeface="Roboto"/>
                <a:sym typeface="Roboto"/>
              </a:endParaRPr>
            </a:p>
          </p:txBody>
        </p:sp>
        <p:sp>
          <p:nvSpPr>
            <p:cNvPr id="81" name="Google Shape;81;p13"/>
            <p:cNvSpPr txBox="1"/>
            <p:nvPr/>
          </p:nvSpPr>
          <p:spPr>
            <a:xfrm>
              <a:off x="4452150" y="1200425"/>
              <a:ext cx="2052000" cy="488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000">
                  <a:solidFill>
                    <a:schemeClr val="dk1"/>
                  </a:solidFill>
                  <a:latin typeface="Roboto"/>
                  <a:ea typeface="Roboto"/>
                  <a:cs typeface="Roboto"/>
                  <a:sym typeface="Roboto"/>
                </a:rPr>
                <a:t>Photographs and/or drawings may be used to illustrate relevant aspects of the experimental methods.</a:t>
              </a:r>
              <a:endParaRPr/>
            </a:p>
          </p:txBody>
        </p:sp>
        <p:pic>
          <p:nvPicPr>
            <p:cNvPr id="82" name="Google Shape;82;p13"/>
            <p:cNvPicPr preferRelativeResize="0"/>
            <p:nvPr/>
          </p:nvPicPr>
          <p:blipFill rotWithShape="1">
            <a:blip r:embed="rId3">
              <a:alphaModFix/>
            </a:blip>
            <a:srcRect b="10128" l="0" r="0" t="0"/>
            <a:stretch/>
          </p:blipFill>
          <p:spPr>
            <a:xfrm>
              <a:off x="5234425" y="1830038"/>
              <a:ext cx="836201" cy="1040325"/>
            </a:xfrm>
            <a:prstGeom prst="rect">
              <a:avLst/>
            </a:prstGeom>
            <a:noFill/>
            <a:ln>
              <a:noFill/>
            </a:ln>
          </p:spPr>
        </p:pic>
      </p:grpSp>
      <p:sp>
        <p:nvSpPr>
          <p:cNvPr id="83" name="Google Shape;83;p13"/>
          <p:cNvSpPr txBox="1"/>
          <p:nvPr/>
        </p:nvSpPr>
        <p:spPr>
          <a:xfrm>
            <a:off x="6845625" y="3613475"/>
            <a:ext cx="1381800" cy="20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431259"/>
                </a:solidFill>
                <a:latin typeface="Roboto Medium"/>
                <a:ea typeface="Roboto Medium"/>
                <a:cs typeface="Roboto Medium"/>
                <a:sym typeface="Roboto Medium"/>
              </a:rPr>
              <a:t>REFERENCES:</a:t>
            </a:r>
            <a:endParaRPr sz="1200">
              <a:solidFill>
                <a:srgbClr val="431259"/>
              </a:solidFill>
              <a:latin typeface="Roboto Medium"/>
              <a:ea typeface="Roboto Medium"/>
              <a:cs typeface="Roboto Medium"/>
              <a:sym typeface="Roboto Medium"/>
            </a:endParaRPr>
          </a:p>
        </p:txBody>
      </p:sp>
      <p:sp>
        <p:nvSpPr>
          <p:cNvPr id="84" name="Google Shape;84;p13"/>
          <p:cNvSpPr txBox="1"/>
          <p:nvPr/>
        </p:nvSpPr>
        <p:spPr>
          <a:xfrm>
            <a:off x="6845625" y="3821375"/>
            <a:ext cx="1989000" cy="1006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000">
                <a:latin typeface="Roboto"/>
                <a:ea typeface="Roboto"/>
                <a:cs typeface="Roboto"/>
                <a:sym typeface="Roboto"/>
              </a:rPr>
              <a:t>References are cited with a complete bibliography that is correctly formatted according to CSE guidelines. </a:t>
            </a:r>
            <a:endParaRPr sz="1000">
              <a:latin typeface="Roboto"/>
              <a:ea typeface="Roboto"/>
              <a:cs typeface="Roboto"/>
              <a:sym typeface="Roboto"/>
            </a:endParaRPr>
          </a:p>
          <a:p>
            <a:pPr indent="0" lvl="0" marL="0" rtl="0" algn="l">
              <a:lnSpc>
                <a:spcPct val="100000"/>
              </a:lnSpc>
              <a:spcBef>
                <a:spcPts val="0"/>
              </a:spcBef>
              <a:spcAft>
                <a:spcPts val="0"/>
              </a:spcAft>
              <a:buNone/>
            </a:pPr>
            <a:r>
              <a:rPr lang="en" sz="1000">
                <a:solidFill>
                  <a:schemeClr val="dk1"/>
                </a:solidFill>
                <a:latin typeface="Roboto"/>
                <a:ea typeface="Roboto"/>
                <a:cs typeface="Roboto"/>
                <a:sym typeface="Roboto"/>
              </a:rPr>
              <a:t>Photo by</a:t>
            </a:r>
            <a:r>
              <a:rPr lang="en" sz="1000">
                <a:solidFill>
                  <a:schemeClr val="dk1"/>
                </a:solidFill>
                <a:uFill>
                  <a:noFill/>
                </a:uFill>
                <a:latin typeface="Roboto"/>
                <a:ea typeface="Roboto"/>
                <a:cs typeface="Roboto"/>
                <a:sym typeface="Roboto"/>
                <a:hlinkClick r:id="rId4">
                  <a:extLst>
                    <a:ext uri="{A12FA001-AC4F-418D-AE19-62706E023703}">
                      <ahyp:hlinkClr val="tx"/>
                    </a:ext>
                  </a:extLst>
                </a:hlinkClick>
              </a:rPr>
              <a:t> </a:t>
            </a:r>
            <a:r>
              <a:rPr lang="en" sz="1000" u="sng">
                <a:solidFill>
                  <a:schemeClr val="hlink"/>
                </a:solidFill>
                <a:latin typeface="Roboto"/>
                <a:ea typeface="Roboto"/>
                <a:cs typeface="Roboto"/>
                <a:sym typeface="Roboto"/>
                <a:hlinkClick r:id="rId5"/>
              </a:rPr>
              <a:t>CDC</a:t>
            </a:r>
            <a:r>
              <a:rPr lang="en" sz="1000">
                <a:solidFill>
                  <a:schemeClr val="dk1"/>
                </a:solidFill>
                <a:latin typeface="Roboto"/>
                <a:ea typeface="Roboto"/>
                <a:cs typeface="Roboto"/>
                <a:sym typeface="Roboto"/>
              </a:rPr>
              <a:t> on</a:t>
            </a:r>
            <a:r>
              <a:rPr lang="en" sz="1000">
                <a:solidFill>
                  <a:schemeClr val="dk1"/>
                </a:solidFill>
                <a:uFill>
                  <a:noFill/>
                </a:uFill>
                <a:latin typeface="Roboto"/>
                <a:ea typeface="Roboto"/>
                <a:cs typeface="Roboto"/>
                <a:sym typeface="Roboto"/>
                <a:hlinkClick r:id="rId6">
                  <a:extLst>
                    <a:ext uri="{A12FA001-AC4F-418D-AE19-62706E023703}">
                      <ahyp:hlinkClr val="tx"/>
                    </a:ext>
                  </a:extLst>
                </a:hlinkClick>
              </a:rPr>
              <a:t> </a:t>
            </a:r>
            <a:r>
              <a:rPr lang="en" sz="1000" u="sng">
                <a:solidFill>
                  <a:schemeClr val="hlink"/>
                </a:solidFill>
                <a:latin typeface="Roboto"/>
                <a:ea typeface="Roboto"/>
                <a:cs typeface="Roboto"/>
                <a:sym typeface="Roboto"/>
                <a:hlinkClick r:id="rId7"/>
              </a:rPr>
              <a:t>Unsplash</a:t>
            </a:r>
            <a:endParaRPr sz="900">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